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3"/>
  </p:notesMasterIdLst>
  <p:sldIdLst>
    <p:sldId id="859" r:id="rId3"/>
    <p:sldId id="1017" r:id="rId4"/>
    <p:sldId id="1058" r:id="rId5"/>
    <p:sldId id="1022" r:id="rId6"/>
    <p:sldId id="1023" r:id="rId7"/>
    <p:sldId id="1024" r:id="rId8"/>
    <p:sldId id="1059" r:id="rId9"/>
    <p:sldId id="1060" r:id="rId10"/>
    <p:sldId id="1036" r:id="rId11"/>
    <p:sldId id="1061" r:id="rId12"/>
    <p:sldId id="1062" r:id="rId13"/>
    <p:sldId id="1063" r:id="rId14"/>
    <p:sldId id="1029" r:id="rId15"/>
    <p:sldId id="1064" r:id="rId16"/>
    <p:sldId id="1067" r:id="rId17"/>
    <p:sldId id="1033" r:id="rId18"/>
    <p:sldId id="1068" r:id="rId19"/>
    <p:sldId id="1057" r:id="rId20"/>
    <p:sldId id="1039" r:id="rId21"/>
    <p:sldId id="1040" r:id="rId22"/>
    <p:sldId id="1041" r:id="rId23"/>
    <p:sldId id="1043" r:id="rId24"/>
    <p:sldId id="1044" r:id="rId25"/>
    <p:sldId id="1069" r:id="rId26"/>
    <p:sldId id="1070" r:id="rId27"/>
    <p:sldId id="1071" r:id="rId28"/>
    <p:sldId id="1072" r:id="rId29"/>
    <p:sldId id="1045" r:id="rId30"/>
    <p:sldId id="1073" r:id="rId31"/>
    <p:sldId id="1074" r:id="rId32"/>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F2E7"/>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555" autoAdjust="0"/>
    <p:restoredTop sz="94606" autoAdjust="0"/>
  </p:normalViewPr>
  <p:slideViewPr>
    <p:cSldViewPr showGuides="1">
      <p:cViewPr varScale="1">
        <p:scale>
          <a:sx n="102" d="100"/>
          <a:sy n="102" d="100"/>
        </p:scale>
        <p:origin x="282" y="114"/>
      </p:cViewPr>
      <p:guideLst>
        <p:guide orient="horz" pos="2160"/>
        <p:guide pos="3844"/>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3"/>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6" Type="http://schemas.openxmlformats.org/officeDocument/2006/relationships/tableStyles" Target="tableStyles.xml"/><Relationship Id="rId35" Type="http://schemas.openxmlformats.org/officeDocument/2006/relationships/viewProps" Target="viewProps.xml"/><Relationship Id="rId34" Type="http://schemas.openxmlformats.org/officeDocument/2006/relationships/presProps" Target="presProps.xml"/><Relationship Id="rId33" Type="http://schemas.openxmlformats.org/officeDocument/2006/relationships/notesMaster" Target="notesMasters/notesMaster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实验班提</a:t>
            </a:r>
            <a:r>
              <a:rPr lang="zh-CN" altLang="en-US" sz="2000" dirty="0">
                <a:solidFill>
                  <a:prstClr val="black"/>
                </a:solidFill>
                <a:latin typeface="楷体" panose="02010609060101010101" pitchFamily="49" charset="-122"/>
                <a:ea typeface="楷体" panose="02010609060101010101" pitchFamily="49" charset="-122"/>
              </a:rPr>
              <a:t>优</a:t>
            </a:r>
            <a:r>
              <a:rPr lang="zh-CN" altLang="en-US" sz="2000" dirty="0" smtClean="0">
                <a:solidFill>
                  <a:prstClr val="black"/>
                </a:solidFill>
                <a:latin typeface="楷体" panose="02010609060101010101" pitchFamily="49" charset="-122"/>
                <a:ea typeface="楷体" panose="02010609060101010101" pitchFamily="49" charset="-122"/>
              </a:rPr>
              <a:t>训练 高中物理 必修 第一册 </a:t>
            </a:r>
            <a:r>
              <a:rPr lang="en-US" altLang="zh-CN" sz="2000" dirty="0" err="1" smtClean="0">
                <a:solidFill>
                  <a:prstClr val="black"/>
                </a:solidFill>
                <a:latin typeface="楷体" panose="02010609060101010101" pitchFamily="49" charset="-122"/>
                <a:ea typeface="楷体" panose="02010609060101010101" pitchFamily="49" charset="-122"/>
              </a:rPr>
              <a:t>SDKJ</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3.png"/><Relationship Id="rId1" Type="http://schemas.openxmlformats.org/officeDocument/2006/relationships/image" Target="../media/image1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5.png"/><Relationship Id="rId1" Type="http://schemas.openxmlformats.org/officeDocument/2006/relationships/image" Target="../media/image1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7.png"/><Relationship Id="rId1" Type="http://schemas.openxmlformats.org/officeDocument/2006/relationships/image" Target="../media/image16.png"/></Relationships>
</file>

<file path=ppt/slides/_rels/slide16.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image" Target="../media/image18.pn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2.png"/><Relationship Id="rId1" Type="http://schemas.openxmlformats.org/officeDocument/2006/relationships/image" Target="../media/image21.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4.png"/><Relationship Id="rId1" Type="http://schemas.openxmlformats.org/officeDocument/2006/relationships/image" Target="../media/image23.png"/></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6.png"/><Relationship Id="rId1" Type="http://schemas.openxmlformats.org/officeDocument/2006/relationships/image" Target="../media/image25.png"/></Relationships>
</file>

<file path=ppt/slides/_rels/slide2.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5.png"/><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8.png"/><Relationship Id="rId1" Type="http://schemas.openxmlformats.org/officeDocument/2006/relationships/image" Target="../media/image27.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3.png"/><Relationship Id="rId2" Type="http://schemas.openxmlformats.org/officeDocument/2006/relationships/image" Target="../media/image20.png"/><Relationship Id="rId1" Type="http://schemas.openxmlformats.org/officeDocument/2006/relationships/image" Target="../media/image29.png"/></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0.png"/></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1.png"/></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2.png"/></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3.png"/></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4.png"/></Relationships>
</file>

<file path=ppt/slides/_rels/slide28.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23.png"/><Relationship Id="rId4" Type="http://schemas.openxmlformats.org/officeDocument/2006/relationships/image" Target="../media/image20.png"/><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image" Target="../media/image35.png"/></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0.png"/><Relationship Id="rId1" Type="http://schemas.openxmlformats.org/officeDocument/2006/relationships/image" Target="../media/image3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41.png"/><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image" Target="../media/image23.pn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7.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8.pn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9.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1.png"/><Relationship Id="rId1"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33882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5400" dirty="0">
                <a:solidFill>
                  <a:srgbClr val="549E39"/>
                </a:solidFill>
                <a:latin typeface="+mj-lt"/>
                <a:ea typeface="微软雅黑" panose="020B0503020204020204" pitchFamily="34" charset="-122"/>
                <a:cs typeface="微软雅黑" panose="020B0503020204020204" pitchFamily="34" charset="-122"/>
              </a:rPr>
              <a:t>4</a:t>
            </a:r>
            <a:r>
              <a:rPr lang="zh-CN" altLang="en-US"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章  力</a:t>
            </a: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与平衡</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文本框 6"/>
          <p:cNvSpPr txBox="1"/>
          <p:nvPr/>
        </p:nvSpPr>
        <p:spPr>
          <a:xfrm>
            <a:off x="334327" y="311549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4800" b="0" dirty="0">
                <a:solidFill>
                  <a:srgbClr val="000000"/>
                </a:solidFill>
                <a:latin typeface="+mj-lt"/>
                <a:ea typeface="微软雅黑" panose="020B0503020204020204" pitchFamily="34" charset="-122"/>
                <a:cs typeface="微软雅黑" panose="020B0503020204020204" pitchFamily="34" charset="-122"/>
              </a:rPr>
              <a:t>1</a:t>
            </a: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节  科学</a:t>
            </a: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探究：力的合成</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多个共点力合成的方法</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：先用平行四边形定则求出其中两个力的合力，再求出这个合力与第三个力的合力，直到把所有外力都合成为止，最后得到这些力的合力</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矢量和标量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775" hangingPunct="0">
              <a:spcAft>
                <a:spcPts val="0"/>
              </a:spcAft>
              <a:tabLst>
                <a:tab pos="594106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从运算角度来看，相加时遵循平行四边形定则的物理量称为矢量，如力、加速度等都是矢量；相加时遵循代数相加法则的物理量称为标量，如时间、路程等都是标量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矢量与标量遵循不同的运算法则，这是二者的重要区别</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520194"/>
          </a:xfrm>
          <a:solidFill>
            <a:srgbClr val="E3F2E7"/>
          </a:solidFill>
        </p:spPr>
        <p:txBody>
          <a:bodyPr/>
          <a:lstStyle/>
          <a:p>
            <a:pPr hangingPunct="0">
              <a:spcAft>
                <a:spcPts val="0"/>
              </a:spcAft>
              <a:tabLst>
                <a:tab pos="1252220" algn="l"/>
                <a:tab pos="5940425" algn="l"/>
              </a:tabLst>
            </a:pPr>
            <a:r>
              <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三角形</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定则</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由平行四边形定则可推出矢量合成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的三角形定则</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在求合力时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只要把表示原来两个力的有向线段首尾相接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然后从第一个力的始端向第二个力的末端画一条有向线段</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这条有向线段就表示原来两个力的合力</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sz="105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sz="105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sz="105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sz="105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5941060" algn="l"/>
              </a:tabLst>
            </a:pP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WW85.eps" descr="id:2147494312;FounderCES"/>
          <p:cNvPicPr/>
          <p:nvPr/>
        </p:nvPicPr>
        <p:blipFill>
          <a:blip r:embed="rId1"/>
          <a:stretch>
            <a:fillRect/>
          </a:stretch>
        </p:blipFill>
        <p:spPr>
          <a:xfrm>
            <a:off x="5231110" y="2708920"/>
            <a:ext cx="2406650" cy="1309370"/>
          </a:xfrm>
          <a:prstGeom prst="rect">
            <a:avLst/>
          </a:prstGeom>
        </p:spPr>
      </p:pic>
      <p:pic>
        <p:nvPicPr>
          <p:cNvPr id="4" name="拓展.eps" descr="id:2147494305;FounderCES"/>
          <p:cNvPicPr/>
          <p:nvPr/>
        </p:nvPicPr>
        <p:blipFill>
          <a:blip r:embed="rId2"/>
          <a:stretch>
            <a:fillRect/>
          </a:stretch>
        </p:blipFill>
        <p:spPr>
          <a:xfrm>
            <a:off x="392392" y="908720"/>
            <a:ext cx="1191895" cy="332740"/>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合力的求解方法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作图法</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计算法：根据平行四边形定则作出示意图，然后利用数学知识求解对角线，即为合力</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合力的大小：</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F</a:t>
            </a:r>
            <a:r>
              <a:rPr lang="zh-CN" altLang="zh-CN" b="1" baseline="-25000"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合</a:t>
            </a:r>
            <a:r>
              <a:rPr lang="en-US" altLang="zh-CN" b="1" dirty="0">
                <a:solidFill>
                  <a:srgbClr val="000000"/>
                </a:solidFill>
                <a:highlight>
                  <a:srgbClr val="FFFF00"/>
                </a:highlight>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highlight>
                  <a:srgbClr val="FFFF00"/>
                </a:highlight>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84784"/>
            <a:ext cx="11485848" cy="4454233"/>
          </a:xfrm>
        </p:spPr>
        <p:txBody>
          <a:bodyPr/>
          <a:lstStyle/>
          <a:p>
            <a:pPr hangingPunct="0">
              <a:spcAft>
                <a:spcPts val="0"/>
              </a:spcAft>
              <a:tabLst>
                <a:tab pos="1162050" algn="l"/>
                <a:tab pos="594042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利用</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平行四边形定则求合力的方法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作图法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根据平行四边形定则用作图法求两个力的合力时，必须严格作出力的图示，再由图示得出合力的大小和方向</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分力、合力的比例要一致，力的标度要适当</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虚线、实线要分清，表示分力和合力的两条邻边和对角线要画实线，并加上箭头，平行四边形的另两条边画虚线</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求合力时既要求出合力的大小，还要求出合力的方向</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要点破.eps" descr="id:2147493931;FounderCES"/>
          <p:cNvPicPr/>
          <p:nvPr/>
        </p:nvPicPr>
        <p:blipFill>
          <a:blip r:embed="rId1"/>
          <a:stretch>
            <a:fillRect/>
          </a:stretch>
        </p:blipFill>
        <p:spPr>
          <a:xfrm>
            <a:off x="2553382" y="787282"/>
            <a:ext cx="6926200" cy="573654"/>
          </a:xfrm>
          <a:prstGeom prst="rect">
            <a:avLst/>
          </a:prstGeom>
        </p:spPr>
      </p:pic>
      <p:pic>
        <p:nvPicPr>
          <p:cNvPr id="5" name="要点1.eps" descr="id:2147491329;FounderCES"/>
          <p:cNvPicPr/>
          <p:nvPr/>
        </p:nvPicPr>
        <p:blipFill>
          <a:blip r:embed="rId2"/>
          <a:stretch>
            <a:fillRect/>
          </a:stretch>
        </p:blipFill>
        <p:spPr>
          <a:xfrm>
            <a:off x="360854" y="1619046"/>
            <a:ext cx="1053832" cy="369794"/>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计算法</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两分力共线时</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两力同向，则合力</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，方向与两力同向</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两力反向，则合力</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｜，方向与两力中较大者同向</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2648585"/>
              </a:xfrm>
            </p:spPr>
            <p:txBody>
              <a:bodyPr/>
              <a:lstStyle/>
              <a:p>
                <a:pPr hangingPunct="0">
                  <a:spcAft>
                    <a:spcPts val="0"/>
                  </a:spcAft>
                  <a:tabLst>
                    <a:tab pos="5941060" algn="l"/>
                  </a:tabLs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两分力不共线时</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根据平行四边形定则作出示意图，根据几何知识算出合力的大小和方向</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tabLst>
                    <a:tab pos="594106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如图所示为两个相互垂直的分力</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的合成</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由几何知识可知，合力的大小</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20000"/>
                  </a:lnSpc>
                  <a:spcAft>
                    <a:spcPts val="0"/>
                  </a:spcAft>
                  <a:tabLst>
                    <a:tab pos="5941060" algn="l"/>
                  </a:tabLst>
                </a:pP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𝑭</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𝑭</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e>
                    </m:rad>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tan </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𝑭</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𝑭</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2648585"/>
              </a:xfrm>
              <a:blipFill rotWithShape="1">
                <a:blip r:embed="rId1"/>
                <a:stretch>
                  <a:fillRect l="-2" t="-24" r="1" b="24"/>
                </a:stretch>
              </a:blipFill>
            </p:spPr>
            <p:txBody>
              <a:bodyPr/>
              <a:lstStyle/>
              <a:p>
                <a:r>
                  <a:rPr lang="zh-CN" altLang="en-US">
                    <a:noFill/>
                  </a:rPr>
                  <a:t> </a:t>
                </a:r>
              </a:p>
            </p:txBody>
          </p:sp>
        </mc:Fallback>
      </mc:AlternateContent>
      <p:pic>
        <p:nvPicPr>
          <p:cNvPr id="3" name="e198.jpg" descr="id:2147494333;FounderCES"/>
          <p:cNvPicPr/>
          <p:nvPr/>
        </p:nvPicPr>
        <p:blipFill>
          <a:blip r:embed="rId2"/>
          <a:stretch>
            <a:fillRect/>
          </a:stretch>
        </p:blipFill>
        <p:spPr>
          <a:xfrm>
            <a:off x="5375126" y="3068960"/>
            <a:ext cx="2448272" cy="2518006"/>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ph idx="1"/>
          </p:nvPr>
        </p:nvSpPr>
        <p:spPr>
          <a:xfrm>
            <a:off x="360854" y="746120"/>
            <a:ext cx="11485848" cy="1684244"/>
          </a:xfrm>
        </p:spPr>
        <p:txBody>
          <a:bodyPr/>
          <a:lstStyle/>
          <a:p>
            <a:pPr hangingPunct="0">
              <a:spcAft>
                <a:spcPts val="0"/>
              </a:spcAft>
              <a:tabLst>
                <a:tab pos="1343025" algn="l"/>
                <a:tab pos="594042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电线杆的两侧常用钢丝绳把它固定在地上</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如图所示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如果钢丝绳与水平地面的夹角</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，每根钢丝绳的拉力都是</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300 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，求两根钢丝绳作用在电线杆上的合力</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结果保留三位有效数字</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4典例1.eps" descr="id:2147491358;FounderCES"/>
          <p:cNvPicPr/>
          <p:nvPr/>
        </p:nvPicPr>
        <p:blipFill>
          <a:blip r:embed="rId1"/>
          <a:stretch>
            <a:fillRect/>
          </a:stretch>
        </p:blipFill>
        <p:spPr>
          <a:xfrm>
            <a:off x="360854" y="875610"/>
            <a:ext cx="1203325" cy="387350"/>
          </a:xfrm>
          <a:prstGeom prst="rect">
            <a:avLst/>
          </a:prstGeom>
        </p:spPr>
      </p:pic>
      <p:pic>
        <p:nvPicPr>
          <p:cNvPr id="6" name="e199.jpg" descr="id:2147494347;FounderCES"/>
          <p:cNvPicPr/>
          <p:nvPr/>
        </p:nvPicPr>
        <p:blipFill>
          <a:blip r:embed="rId2"/>
          <a:stretch>
            <a:fillRect/>
          </a:stretch>
        </p:blipFill>
        <p:spPr>
          <a:xfrm>
            <a:off x="4943078" y="2636912"/>
            <a:ext cx="2911475" cy="2879725"/>
          </a:xfrm>
          <a:prstGeom prst="rect">
            <a:avLst/>
          </a:prstGeom>
        </p:spPr>
      </p:pic>
      <p:sp>
        <p:nvSpPr>
          <p:cNvPr id="7" name="内容占位符 1"/>
          <p:cNvSpPr txBox="1"/>
          <p:nvPr/>
        </p:nvSpPr>
        <p:spPr bwMode="auto">
          <a:xfrm>
            <a:off x="360854" y="5706775"/>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941060"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latin typeface="Times New Roman" panose="02020603050405020304" pitchFamily="18" charset="0"/>
                <a:ea typeface="宋体" panose="02010600030101010101" pitchFamily="2" charset="-122"/>
              </a:rPr>
              <a:t>520 N</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24答案.eps" descr="id:2147493967;FounderCES"/>
          <p:cNvPicPr/>
          <p:nvPr/>
        </p:nvPicPr>
        <p:blipFill>
          <a:blip r:embed="rId3"/>
          <a:stretch>
            <a:fillRect/>
          </a:stretch>
        </p:blipFill>
        <p:spPr>
          <a:xfrm>
            <a:off x="430424" y="5869376"/>
            <a:ext cx="842082" cy="29999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2637155"/>
              </a:xfrm>
            </p:spPr>
            <p:txBody>
              <a:bodyPr/>
              <a:lstStyle/>
              <a:p>
                <a:pPr algn="just" hangingPunct="0">
                  <a:spcAft>
                    <a:spcPts val="0"/>
                  </a:spcAft>
                  <a:tabLst>
                    <a:tab pos="5941060" algn="l"/>
                  </a:tabLs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方法二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计算法</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先画出力的平行四边形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如图乙所示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故平行四边形</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OCED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是菱形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连接</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两对角线相互垂直且平分</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a:t>
                </a:r>
                <a:r>
                  <a:rPr lang="en-US" altLang="zh-CN" b="1" dirty="0">
                    <a:solidFill>
                      <a:srgbClr val="000000"/>
                    </a:solidFill>
                    <a:latin typeface="宋体" panose="02010600030101010101" pitchFamily="2" charset="-122"/>
                    <a:ea typeface="宋体" panose="02010600030101010101" pitchFamily="2" charset="-122"/>
                    <a:cs typeface="Cambria Math" panose="020405030504060302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OCO'</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则有</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𝑭</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cos 30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所以合力</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cos 30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e>
                        </m:rad>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520 N</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2637155"/>
              </a:xfrm>
              <a:blipFill rotWithShape="1">
                <a:blip r:embed="rId1"/>
                <a:stretch>
                  <a:fillRect l="-2" t="-24" r="1" b="24"/>
                </a:stretch>
              </a:blipFill>
            </p:spPr>
            <p:txBody>
              <a:bodyPr/>
              <a:lstStyle/>
              <a:p>
                <a:r>
                  <a:rPr lang="zh-CN" altLang="en-US">
                    <a:noFill/>
                  </a:rPr>
                  <a:t> </a:t>
                </a:r>
              </a:p>
            </p:txBody>
          </p:sp>
        </mc:Fallback>
      </mc:AlternateContent>
      <p:pic>
        <p:nvPicPr>
          <p:cNvPr id="3" name="e205b.jpg" descr="id:2147494368;FounderCES"/>
          <p:cNvPicPr/>
          <p:nvPr/>
        </p:nvPicPr>
        <p:blipFill>
          <a:blip r:embed="rId2"/>
          <a:stretch>
            <a:fillRect/>
          </a:stretch>
        </p:blipFill>
        <p:spPr>
          <a:xfrm>
            <a:off x="5087094" y="3211458"/>
            <a:ext cx="2520280" cy="2601349"/>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1"/>
          <p:cNvSpPr>
            <a:spLocks noGrp="1"/>
          </p:cNvSpPr>
          <p:nvPr>
            <p:ph idx="1"/>
          </p:nvPr>
        </p:nvSpPr>
        <p:spPr>
          <a:xfrm>
            <a:off x="360854" y="746120"/>
            <a:ext cx="11485848" cy="2792239"/>
          </a:xfrm>
        </p:spPr>
        <p:txBody>
          <a:bodyPr/>
          <a:lstStyle/>
          <a:p>
            <a:pPr hangingPunct="0">
              <a:spcAft>
                <a:spcPts val="0"/>
              </a:spcAft>
              <a:tabLst>
                <a:tab pos="982345" algn="l"/>
                <a:tab pos="5940425" algn="l"/>
              </a:tabLs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方法</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作图法</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如图甲所示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自</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点引两条有向线段</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夹角为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设定每单位长度表示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 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的长度都是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个单位长度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作出平行四边形</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OCED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其对角线</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OE</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就表示两个拉力</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的合力</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量得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OE</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长约为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个单位长度</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所以合力</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5.2 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520 N</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用量角器量得</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所以合力方向竖直向下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24解析.eps" descr="id:2147493960;FounderCES"/>
          <p:cNvPicPr/>
          <p:nvPr/>
        </p:nvPicPr>
        <p:blipFill>
          <a:blip r:embed="rId1"/>
          <a:stretch>
            <a:fillRect/>
          </a:stretch>
        </p:blipFill>
        <p:spPr>
          <a:xfrm>
            <a:off x="433426" y="924283"/>
            <a:ext cx="835902" cy="297919"/>
          </a:xfrm>
          <a:prstGeom prst="rect">
            <a:avLst/>
          </a:prstGeom>
        </p:spPr>
      </p:pic>
      <p:pic>
        <p:nvPicPr>
          <p:cNvPr id="7" name="e204a.jpg" descr="id:2147494361;FounderCES"/>
          <p:cNvPicPr/>
          <p:nvPr/>
        </p:nvPicPr>
        <p:blipFill>
          <a:blip r:embed="rId2"/>
          <a:stretch>
            <a:fillRect/>
          </a:stretch>
        </p:blipFill>
        <p:spPr>
          <a:xfrm>
            <a:off x="5663158" y="3504197"/>
            <a:ext cx="1872208" cy="2632132"/>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62985"/>
            <a:ext cx="11485848" cy="3070071"/>
          </a:xfrm>
          <a:solidFill>
            <a:srgbClr val="E3F2E7"/>
          </a:solidFill>
        </p:spPr>
        <p:txBody>
          <a:bodyPr/>
          <a:lstStyle/>
          <a:p>
            <a:pPr hangingPunct="0">
              <a:spcAft>
                <a:spcPts val="0"/>
              </a:spcAft>
              <a:tabLst>
                <a:tab pos="1795145" algn="l"/>
                <a:tab pos="5940425" algn="l"/>
              </a:tabLst>
            </a:pPr>
            <a:r>
              <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作图</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法求解合力大小的</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流程</a:t>
            </a:r>
            <a:endPar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tabLst>
                <a:tab pos="1795145" algn="l"/>
                <a:tab pos="5940425" algn="l"/>
              </a:tabLst>
            </a:pPr>
            <a:endParaRPr lang="en-US" altLang="zh-CN" sz="105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tabLst>
                <a:tab pos="1795145" algn="l"/>
                <a:tab pos="5940425" algn="l"/>
              </a:tabLst>
            </a:pPr>
            <a:endParaRPr lang="en-US" altLang="zh-CN" sz="1050"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tabLst>
                <a:tab pos="1795145" algn="l"/>
                <a:tab pos="5940425" algn="l"/>
              </a:tabLst>
            </a:pPr>
            <a:endParaRPr lang="en-US" altLang="zh-CN" sz="105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tabLst>
                <a:tab pos="1795145" algn="l"/>
                <a:tab pos="5940425" algn="l"/>
              </a:tabLst>
            </a:pPr>
            <a:endParaRPr lang="en-US" altLang="zh-CN" sz="1050"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tabLst>
                <a:tab pos="1795145" algn="l"/>
                <a:tab pos="5940425" algn="l"/>
              </a:tabLst>
            </a:pPr>
            <a:endParaRPr lang="en-US" altLang="zh-CN" sz="105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tabLst>
                <a:tab pos="1795145" algn="l"/>
                <a:tab pos="5940425" algn="l"/>
              </a:tabLst>
            </a:pPr>
            <a:endParaRPr lang="en-US" altLang="zh-CN" sz="1050"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tabLst>
                <a:tab pos="1795145" algn="l"/>
                <a:tab pos="5940425" algn="l"/>
              </a:tabLst>
            </a:pPr>
            <a:endParaRPr lang="en-US" altLang="zh-CN" sz="105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tabLst>
                <a:tab pos="1795145" algn="l"/>
                <a:tab pos="5940425" algn="l"/>
              </a:tabLst>
            </a:pPr>
            <a:endParaRPr lang="en-US" altLang="zh-CN" sz="1050"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tabLst>
                <a:tab pos="1795145" algn="l"/>
                <a:tab pos="5940425" algn="l"/>
              </a:tabLst>
            </a:pPr>
            <a:endParaRPr lang="en-US" altLang="zh-CN" sz="105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tabLst>
                <a:tab pos="1795145" algn="l"/>
                <a:tab pos="5940425" algn="l"/>
              </a:tabLst>
            </a:pP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顿有所悟.eps" descr="id:2147494382;FounderCES"/>
          <p:cNvPicPr/>
          <p:nvPr/>
        </p:nvPicPr>
        <p:blipFill>
          <a:blip r:embed="rId1"/>
          <a:stretch>
            <a:fillRect/>
          </a:stretch>
        </p:blipFill>
        <p:spPr>
          <a:xfrm>
            <a:off x="416505" y="1013385"/>
            <a:ext cx="1667510" cy="365760"/>
          </a:xfrm>
          <a:prstGeom prst="rect">
            <a:avLst/>
          </a:prstGeom>
        </p:spPr>
      </p:pic>
      <p:pic>
        <p:nvPicPr>
          <p:cNvPr id="6" name="E203.eps" descr="id:2147494389;FounderCES"/>
          <p:cNvPicPr/>
          <p:nvPr/>
        </p:nvPicPr>
        <p:blipFill>
          <a:blip r:embed="rId2"/>
          <a:stretch>
            <a:fillRect/>
          </a:stretch>
        </p:blipFill>
        <p:spPr>
          <a:xfrm>
            <a:off x="2091558" y="1612938"/>
            <a:ext cx="7848872" cy="1972222"/>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84784"/>
            <a:ext cx="11485848" cy="1684244"/>
          </a:xfrm>
        </p:spPr>
        <p:txBody>
          <a:bodyPr/>
          <a:lstStyle/>
          <a:p>
            <a:pPr hangingPunct="0">
              <a:spcAft>
                <a:spcPts val="0"/>
              </a:spcAft>
              <a:tabLst>
                <a:tab pos="1343025" algn="l"/>
                <a:tab pos="594042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共点</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力的合成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共点力</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：如果几个力同时作用在物体上的同一点，或它们的作用线相交于同一点，我们就把这几个力称为</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共点力</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如图所示的两种情况，三个力都是共点力</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知识点1.eps" descr="id:2147493875;FounderCES"/>
          <p:cNvPicPr/>
          <p:nvPr/>
        </p:nvPicPr>
        <p:blipFill>
          <a:blip r:embed="rId1"/>
          <a:stretch>
            <a:fillRect/>
          </a:stretch>
        </p:blipFill>
        <p:spPr>
          <a:xfrm>
            <a:off x="394255" y="1647095"/>
            <a:ext cx="1236455" cy="341745"/>
          </a:xfrm>
          <a:prstGeom prst="rect">
            <a:avLst/>
          </a:prstGeom>
        </p:spPr>
      </p:pic>
      <p:pic>
        <p:nvPicPr>
          <p:cNvPr id="7" name="24知识过.eps" descr="id:2147493868;FounderCES"/>
          <p:cNvPicPr/>
          <p:nvPr/>
        </p:nvPicPr>
        <p:blipFill>
          <a:blip r:embed="rId2"/>
          <a:stretch>
            <a:fillRect/>
          </a:stretch>
        </p:blipFill>
        <p:spPr>
          <a:xfrm>
            <a:off x="2494806" y="770554"/>
            <a:ext cx="6966049" cy="601340"/>
          </a:xfrm>
          <a:prstGeom prst="rect">
            <a:avLst/>
          </a:prstGeom>
        </p:spPr>
      </p:pic>
      <p:pic>
        <p:nvPicPr>
          <p:cNvPr id="5" name="e192.jpg" descr="id:2147494249;FounderCES"/>
          <p:cNvPicPr/>
          <p:nvPr/>
        </p:nvPicPr>
        <p:blipFill>
          <a:blip r:embed="rId3"/>
          <a:stretch>
            <a:fillRect/>
          </a:stretch>
        </p:blipFill>
        <p:spPr>
          <a:xfrm>
            <a:off x="2278782" y="3429000"/>
            <a:ext cx="2664296" cy="2326706"/>
          </a:xfrm>
          <a:prstGeom prst="rect">
            <a:avLst/>
          </a:prstGeom>
        </p:spPr>
      </p:pic>
      <p:pic>
        <p:nvPicPr>
          <p:cNvPr id="8" name="e193.jpg" descr="id:2147494256;FounderCES"/>
          <p:cNvPicPr/>
          <p:nvPr/>
        </p:nvPicPr>
        <p:blipFill>
          <a:blip r:embed="rId4"/>
          <a:stretch>
            <a:fillRect/>
          </a:stretch>
        </p:blipFill>
        <p:spPr>
          <a:xfrm>
            <a:off x="6527254" y="3429000"/>
            <a:ext cx="3270727" cy="2326705"/>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hangingPunct="0">
              <a:spcAft>
                <a:spcPts val="0"/>
              </a:spcAft>
              <a:tabLst>
                <a:tab pos="1343025" algn="l"/>
                <a:tab pos="594042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合力</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的范围</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二力合成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94106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两力成某一角度</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时，如图所示，三角形</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AOC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的每一条边对应一个力，由几何知识可知：两边之和大于第三边，两边之差小于第三边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因此合力大小的范围是</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F</a:t>
            </a:r>
            <a:r>
              <a:rPr lang="en-US" altLang="zh-CN" b="1" dirty="0">
                <a:solidFill>
                  <a:srgbClr val="000000"/>
                </a:solidFill>
                <a:highlight>
                  <a:srgbClr val="FFFF00"/>
                </a:highlight>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，两个分力大小一定时，夹角</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越大，合力越小</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合力</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的大小可以大于、等于两分力中的任何一个力，也可以小于两分力中的任何一个力</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要点2.eps" descr="id:2147491400;FounderCES"/>
          <p:cNvPicPr/>
          <p:nvPr/>
        </p:nvPicPr>
        <p:blipFill>
          <a:blip r:embed="rId1"/>
          <a:stretch>
            <a:fillRect/>
          </a:stretch>
        </p:blipFill>
        <p:spPr>
          <a:xfrm>
            <a:off x="360854" y="853702"/>
            <a:ext cx="1228725" cy="431165"/>
          </a:xfrm>
          <a:prstGeom prst="rect">
            <a:avLst/>
          </a:prstGeom>
        </p:spPr>
      </p:pic>
      <p:pic>
        <p:nvPicPr>
          <p:cNvPr id="5" name="e206h.jpg" descr="id:2147494403;FounderCES"/>
          <p:cNvPicPr/>
          <p:nvPr/>
        </p:nvPicPr>
        <p:blipFill>
          <a:blip r:embed="rId2"/>
          <a:stretch>
            <a:fillRect/>
          </a:stretch>
        </p:blipFill>
        <p:spPr>
          <a:xfrm>
            <a:off x="4943078" y="4437112"/>
            <a:ext cx="3240033" cy="1872208"/>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三力合成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94106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若三个力</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的合力为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，设</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，显然，当三个力方向相同时，合力</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最大，</a:t>
            </a:r>
            <a:r>
              <a:rPr lang="en-US" altLang="zh-CN" b="1" i="1" dirty="0" err="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dirty="0" err="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max</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；若三个力中任何一个力在另外两个力的合力的变化范围内，则合力</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的最小值为零，即</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；若三个力中任何一个力不在另外两个力的合力的变化范围内，则当数值较小的两个力</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方向相同且与数值最大的力</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方向相反时，合力</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最小，即</a:t>
            </a:r>
            <a:r>
              <a:rPr lang="en-US" altLang="zh-CN" b="1" i="1" dirty="0" err="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dirty="0" err="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min</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highlight>
                  <a:srgbClr val="FFFF00"/>
                </a:highlight>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highlight>
                  <a:srgbClr val="FFFF00"/>
                </a:highlight>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tabLst>
                <a:tab pos="1343025" algn="l"/>
                <a:tab pos="5940425" algn="l"/>
              </a:tabLs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多选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三个力</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 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 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，关于三个力的合力，下列说法正确的是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三个力的合力的最小值为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N</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三个力的合力的最大值为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 N</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三个力的合力可能为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 N</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三个力的合力不可能为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N</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4典例2.eps" descr="id:2147491437;FounderCES"/>
          <p:cNvPicPr/>
          <p:nvPr/>
        </p:nvPicPr>
        <p:blipFill>
          <a:blip r:embed="rId1"/>
          <a:stretch>
            <a:fillRect/>
          </a:stretch>
        </p:blipFill>
        <p:spPr>
          <a:xfrm>
            <a:off x="389652" y="875610"/>
            <a:ext cx="1203325" cy="387350"/>
          </a:xfrm>
          <a:prstGeom prst="rect">
            <a:avLst/>
          </a:prstGeom>
        </p:spPr>
      </p:pic>
      <p:sp>
        <p:nvSpPr>
          <p:cNvPr id="5" name="内容占位符 1"/>
          <p:cNvSpPr txBox="1"/>
          <p:nvPr/>
        </p:nvSpPr>
        <p:spPr bwMode="auto">
          <a:xfrm>
            <a:off x="360854" y="4054494"/>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94106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rPr>
              <a:t>A</a:t>
            </a:r>
            <a:r>
              <a:rPr lang="zh-CN" altLang="zh-CN" b="1" smtClean="0">
                <a:solidFill>
                  <a:srgbClr val="000000"/>
                </a:solidFill>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rPr>
              <a:t>C</a:t>
            </a:r>
            <a:endPar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24答案.eps" descr="id:2147493967;FounderCES"/>
          <p:cNvPicPr/>
          <p:nvPr/>
        </p:nvPicPr>
        <p:blipFill>
          <a:blip r:embed="rId2"/>
          <a:stretch>
            <a:fillRect/>
          </a:stretch>
        </p:blipFill>
        <p:spPr>
          <a:xfrm>
            <a:off x="430424" y="4217095"/>
            <a:ext cx="842082" cy="299992"/>
          </a:xfrm>
          <a:prstGeom prst="rect">
            <a:avLst/>
          </a:prstGeom>
        </p:spPr>
      </p:pic>
      <p:sp>
        <p:nvSpPr>
          <p:cNvPr id="7" name="内容占位符 1"/>
          <p:cNvSpPr txBox="1"/>
          <p:nvPr/>
        </p:nvSpPr>
        <p:spPr bwMode="auto">
          <a:xfrm>
            <a:off x="360854" y="4562128"/>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892175" algn="l"/>
                <a:tab pos="5940425" algn="l"/>
              </a:tabLs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由于三个力中</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的合力范围为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N</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N</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不包括</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 N</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故三个力的合力的最小值为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N</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合力的最大值为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21 N</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24解析.eps" descr="id:2147493960;FounderCES"/>
          <p:cNvPicPr/>
          <p:nvPr/>
        </p:nvPicPr>
        <p:blipFill>
          <a:blip r:embed="rId3"/>
          <a:stretch>
            <a:fillRect/>
          </a:stretch>
        </p:blipFill>
        <p:spPr>
          <a:xfrm>
            <a:off x="422137" y="4772923"/>
            <a:ext cx="835902" cy="297919"/>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1"/>
          <p:cNvSpPr>
            <a:spLocks noGrp="1"/>
          </p:cNvSpPr>
          <p:nvPr>
            <p:ph idx="1"/>
          </p:nvPr>
        </p:nvSpPr>
        <p:spPr>
          <a:xfrm>
            <a:off x="360854" y="896917"/>
            <a:ext cx="11485848" cy="3900235"/>
          </a:xfrm>
          <a:solidFill>
            <a:srgbClr val="E3F2E7"/>
          </a:solidFill>
        </p:spPr>
        <p:txBody>
          <a:bodyPr/>
          <a:lstStyle/>
          <a:p>
            <a:pPr hangingPunct="0">
              <a:spcAft>
                <a:spcPts val="0"/>
              </a:spcAft>
              <a:tabLst>
                <a:tab pos="1433195" algn="l"/>
                <a:tab pos="1974850" algn="l"/>
                <a:tab pos="594042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两个共点力的合力范围</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两个力的大小不变时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其合力随夹角的增大而减小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当两个力反向时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合力最小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当两个力同向时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合力最大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三个力的合力范围</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三个力共线且方向相同时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其合力最大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以这三个力的大小为边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如果能组成封闭的三角形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则其合力的最小值为零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若不能组成封闭的三角形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则合力的最小值等于最大的那个力减去另外两个力的和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关键提醒.eps" descr="id:2147494431;FounderCES"/>
          <p:cNvPicPr/>
          <p:nvPr/>
        </p:nvPicPr>
        <p:blipFill>
          <a:blip r:embed="rId1"/>
          <a:stretch>
            <a:fillRect/>
          </a:stretch>
        </p:blipFill>
        <p:spPr>
          <a:xfrm>
            <a:off x="550590" y="1059517"/>
            <a:ext cx="1630680" cy="339725"/>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tabLst>
                <a:tab pos="1433195" algn="l"/>
                <a:tab pos="594042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验证</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力的平行四边形定则的实验创新</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94106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验证二力合成的平行四边形定则实验中使用的物理思想是等效替代思想</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比如，第一次用两个弹簧测力计互成角度地拉橡皮筋上的结点，第二次用一个弹簧测力计拉橡皮筋上的结点，两次均使结点处于同一位置，即将两个弹簧测力计的拉力用一个弹簧测力计的拉力来代替，与两个力等效的那个力就是二力的合力，因此设计探究实验时一定要关注等效性</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还可以用以下三种方法验证力的平行四边形定则</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要点3.eps" descr="id:2147494438;FounderCES"/>
          <p:cNvPicPr/>
          <p:nvPr/>
        </p:nvPicPr>
        <p:blipFill>
          <a:blip r:embed="rId1"/>
          <a:stretch>
            <a:fillRect/>
          </a:stretch>
        </p:blipFill>
        <p:spPr>
          <a:xfrm>
            <a:off x="478582" y="832438"/>
            <a:ext cx="1228725" cy="431165"/>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indent="612140" hangingPunct="0">
              <a:spcAft>
                <a:spcPts val="0"/>
              </a:spcAft>
              <a:tabLst>
                <a:tab pos="594106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对于图甲，先测量重物</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所受的重力，然后用细线将重物</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挂在弹簧测力计</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下端，弹簧测力计</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的挂钩端用细线系于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点，手持拉环端向左拉，使结点</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静止在某位置，读出弹簧测力计</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的示数，并在贴于竖直木板的白纸上记录</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点的位置和细线的方向</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ef606h.jpg" descr="id:2147494445;FounderCES"/>
          <p:cNvPicPr/>
          <p:nvPr/>
        </p:nvPicPr>
        <p:blipFill>
          <a:blip r:embed="rId1"/>
          <a:stretch>
            <a:fillRect/>
          </a:stretch>
        </p:blipFill>
        <p:spPr>
          <a:xfrm>
            <a:off x="4075979" y="2780928"/>
            <a:ext cx="4055597" cy="2354645"/>
          </a:xfrm>
          <a:prstGeom prst="rect">
            <a:avLst/>
          </a:prstGeom>
        </p:spPr>
      </p:pic>
      <p:sp>
        <p:nvSpPr>
          <p:cNvPr id="5" name="矩形 4"/>
          <p:cNvSpPr/>
          <p:nvPr/>
        </p:nvSpPr>
        <p:spPr>
          <a:xfrm>
            <a:off x="6250796" y="5301208"/>
            <a:ext cx="494046" cy="461665"/>
          </a:xfrm>
          <a:prstGeom prst="rect">
            <a:avLst/>
          </a:prstGeom>
        </p:spPr>
        <p:txBody>
          <a:bodyPr wrap="none">
            <a:spAutoFit/>
          </a:bodyPr>
          <a:lstStyle/>
          <a:p>
            <a:r>
              <a:rPr lang="zh-CN" altLang="zh-CN" sz="2400" dirty="0">
                <a:solidFill>
                  <a:srgbClr val="000000"/>
                </a:solidFill>
                <a:ea typeface="楷体" panose="02010609060101010101" pitchFamily="49" charset="-122"/>
                <a:cs typeface="Times New Roman" panose="02020603050405020304" pitchFamily="18" charset="0"/>
              </a:rPr>
              <a:t>甲</a:t>
            </a:r>
            <a:endParaRPr lang="zh-CN" alt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indent="612140" hangingPunct="0">
              <a:spcAft>
                <a:spcPts val="0"/>
              </a:spcAft>
              <a:tabLst>
                <a:tab pos="594106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对于图乙，利用了三根完全相同的橡皮筋</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，两个质量相同的重物</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先测出橡皮筋的原长，按图中所示的情况挂好，记录橡皮筋</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的方向，测出每根橡皮筋的长度，用橡皮筋的伸长量代表力的大小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ef607h.jpg" descr="id:2147494452;FounderCES"/>
          <p:cNvPicPr/>
          <p:nvPr/>
        </p:nvPicPr>
        <p:blipFill>
          <a:blip r:embed="rId1"/>
          <a:stretch>
            <a:fillRect/>
          </a:stretch>
        </p:blipFill>
        <p:spPr>
          <a:xfrm>
            <a:off x="5015086" y="2564904"/>
            <a:ext cx="2412415" cy="2458495"/>
          </a:xfrm>
          <a:prstGeom prst="rect">
            <a:avLst/>
          </a:prstGeom>
        </p:spPr>
      </p:pic>
      <p:sp>
        <p:nvSpPr>
          <p:cNvPr id="5" name="矩形 4"/>
          <p:cNvSpPr/>
          <p:nvPr/>
        </p:nvSpPr>
        <p:spPr>
          <a:xfrm>
            <a:off x="5847389" y="5134108"/>
            <a:ext cx="494046" cy="507832"/>
          </a:xfrm>
          <a:prstGeom prst="rect">
            <a:avLst/>
          </a:prstGeom>
        </p:spPr>
        <p:txBody>
          <a:bodyPr wrap="none">
            <a:spAutoFit/>
          </a:bodyPr>
          <a:lstStyle/>
          <a:p>
            <a:r>
              <a:rPr lang="zh-CN" altLang="zh-CN" sz="2400" dirty="0">
                <a:solidFill>
                  <a:srgbClr val="000000"/>
                </a:solidFill>
                <a:ea typeface="楷体" panose="02010609060101010101" pitchFamily="49" charset="-122"/>
                <a:cs typeface="Times New Roman" panose="02020603050405020304" pitchFamily="18" charset="0"/>
              </a:rPr>
              <a:t>乙</a:t>
            </a:r>
            <a:endParaRPr lang="zh-CN" alt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indent="612140" hangingPunct="0">
              <a:spcAft>
                <a:spcPts val="0"/>
              </a:spcAft>
              <a:tabLst>
                <a:tab pos="594106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对于图丙，固定两个光滑的定滑轮</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，将三根绳子打一个结点</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，每个钩码的质量相等，当系统平衡时，根据钩码个数确定三根绳子的拉力的数值关系，画出绳子的方向，进而验证力的平行四边形定则</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ef608h.jpg" descr="id:2147494459;FounderCES"/>
          <p:cNvPicPr/>
          <p:nvPr/>
        </p:nvPicPr>
        <p:blipFill>
          <a:blip r:embed="rId1"/>
          <a:stretch>
            <a:fillRect/>
          </a:stretch>
        </p:blipFill>
        <p:spPr>
          <a:xfrm>
            <a:off x="4632468" y="2708920"/>
            <a:ext cx="2639552" cy="2668978"/>
          </a:xfrm>
          <a:prstGeom prst="rect">
            <a:avLst/>
          </a:prstGeom>
        </p:spPr>
      </p:pic>
      <p:sp>
        <p:nvSpPr>
          <p:cNvPr id="5" name="矩形 4"/>
          <p:cNvSpPr/>
          <p:nvPr/>
        </p:nvSpPr>
        <p:spPr>
          <a:xfrm>
            <a:off x="5856755" y="5656454"/>
            <a:ext cx="494046" cy="461665"/>
          </a:xfrm>
          <a:prstGeom prst="rect">
            <a:avLst/>
          </a:prstGeom>
        </p:spPr>
        <p:txBody>
          <a:bodyPr wrap="none">
            <a:spAutoFit/>
          </a:bodyPr>
          <a:lstStyle/>
          <a:p>
            <a:r>
              <a:rPr lang="zh-CN" altLang="zh-CN" sz="2400" dirty="0">
                <a:solidFill>
                  <a:srgbClr val="000000"/>
                </a:solidFill>
                <a:ea typeface="楷体" panose="02010609060101010101" pitchFamily="49" charset="-122"/>
                <a:cs typeface="Times New Roman" panose="02020603050405020304" pitchFamily="18" charset="0"/>
              </a:rPr>
              <a:t>丙</a:t>
            </a:r>
            <a:endParaRPr lang="zh-CN" alt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tabLst>
                <a:tab pos="1162050" algn="l"/>
                <a:tab pos="5940425" algn="l"/>
              </a:tabLs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河北省衡水武强中学期末</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验证力的平行四边形定则</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实验中：</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力的平行四边形定则</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得到验证，那么图乙中</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cos</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cos</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β</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4典例3.eps" descr="id:2147491458;FounderCES"/>
          <p:cNvPicPr/>
          <p:nvPr/>
        </p:nvPicPr>
        <p:blipFill>
          <a:blip r:embed="rId1"/>
          <a:stretch>
            <a:fillRect/>
          </a:stretch>
        </p:blipFill>
        <p:spPr>
          <a:xfrm>
            <a:off x="360854" y="875610"/>
            <a:ext cx="1203325" cy="387350"/>
          </a:xfrm>
          <a:prstGeom prst="rect">
            <a:avLst/>
          </a:prstGeom>
        </p:spPr>
      </p:pic>
      <p:pic>
        <p:nvPicPr>
          <p:cNvPr id="5" name="ef609h.jpg" descr="id:2147494473;FounderCES"/>
          <p:cNvPicPr/>
          <p:nvPr/>
        </p:nvPicPr>
        <p:blipFill>
          <a:blip r:embed="rId2"/>
          <a:stretch>
            <a:fillRect/>
          </a:stretch>
        </p:blipFill>
        <p:spPr>
          <a:xfrm>
            <a:off x="2638823" y="2087700"/>
            <a:ext cx="1794916" cy="2315115"/>
          </a:xfrm>
          <a:prstGeom prst="rect">
            <a:avLst/>
          </a:prstGeom>
        </p:spPr>
      </p:pic>
      <p:pic>
        <p:nvPicPr>
          <p:cNvPr id="6" name="ef610h.jpg" descr="id:2147494480;FounderCES"/>
          <p:cNvPicPr/>
          <p:nvPr/>
        </p:nvPicPr>
        <p:blipFill>
          <a:blip r:embed="rId3"/>
          <a:stretch>
            <a:fillRect/>
          </a:stretch>
        </p:blipFill>
        <p:spPr>
          <a:xfrm>
            <a:off x="6815286" y="2087700"/>
            <a:ext cx="2664296" cy="2315114"/>
          </a:xfrm>
          <a:prstGeom prst="rect">
            <a:avLst/>
          </a:prstGeom>
        </p:spPr>
      </p:pic>
      <p:sp>
        <p:nvSpPr>
          <p:cNvPr id="7" name="内容占位符 1"/>
          <p:cNvSpPr txBox="1"/>
          <p:nvPr/>
        </p:nvSpPr>
        <p:spPr bwMode="auto">
          <a:xfrm>
            <a:off x="360854" y="4459690"/>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941060" algn="l"/>
              </a:tabLs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内容占位符 1"/>
          <p:cNvSpPr txBox="1"/>
          <p:nvPr/>
        </p:nvSpPr>
        <p:spPr bwMode="auto">
          <a:xfrm>
            <a:off x="360854" y="5017450"/>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941060"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rPr>
              <a:t>3</a:t>
            </a:r>
            <a:r>
              <a:rPr lang="en-US" altLang="zh-CN" b="1" dirty="0" smtClean="0">
                <a:solidFill>
                  <a:srgbClr val="000000"/>
                </a:solidFill>
                <a:latin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rPr>
              <a:t>4</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9" name="24答案.eps" descr="id:2147493967;FounderCES"/>
          <p:cNvPicPr/>
          <p:nvPr/>
        </p:nvPicPr>
        <p:blipFill>
          <a:blip r:embed="rId4"/>
          <a:stretch>
            <a:fillRect/>
          </a:stretch>
        </p:blipFill>
        <p:spPr>
          <a:xfrm>
            <a:off x="430424" y="5180051"/>
            <a:ext cx="842082" cy="299992"/>
          </a:xfrm>
          <a:prstGeom prst="rect">
            <a:avLst/>
          </a:prstGeom>
        </p:spPr>
      </p:pic>
      <p:sp>
        <p:nvSpPr>
          <p:cNvPr id="10" name="内容占位符 1"/>
          <p:cNvSpPr txBox="1"/>
          <p:nvPr/>
        </p:nvSpPr>
        <p:spPr bwMode="auto">
          <a:xfrm>
            <a:off x="360854" y="5566662"/>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tabLst>
                <a:tab pos="982345" algn="l"/>
                <a:tab pos="5645150" algn="l"/>
                <a:tab pos="9861550"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设钩码的质量为</a:t>
            </a:r>
            <a:r>
              <a:rPr lang="en-US" altLang="zh-CN" b="1" i="1" smtClean="0">
                <a:solidFill>
                  <a:srgbClr val="000000"/>
                </a:solidFill>
                <a:latin typeface="Times New Roman" panose="02020603050405020304" pitchFamily="18" charset="0"/>
                <a:ea typeface="宋体" panose="02010600030101010101" pitchFamily="2" charset="-122"/>
              </a:rPr>
              <a:t>m</a:t>
            </a:r>
            <a:r>
              <a:rPr lang="zh-CN" altLang="zh-CN" b="1" smtClean="0">
                <a:solidFill>
                  <a:srgbClr val="000000"/>
                </a:solidFill>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由平衡条件可知</a:t>
            </a:r>
            <a:r>
              <a:rPr lang="zh-CN" altLang="zh-CN" b="1" smtClean="0">
                <a:solidFill>
                  <a:srgbClr val="000000"/>
                </a:solidFill>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在水平方向有</a:t>
            </a:r>
            <a:r>
              <a:rPr lang="en-US" altLang="zh-CN" b="1" smtClean="0">
                <a:solidFill>
                  <a:srgbClr val="000000"/>
                </a:solidFill>
                <a:latin typeface="Times New Roman" panose="02020603050405020304" pitchFamily="18" charset="0"/>
                <a:ea typeface="宋体" panose="02010600030101010101" pitchFamily="2" charset="-122"/>
              </a:rPr>
              <a:t>3</a:t>
            </a:r>
            <a:r>
              <a:rPr lang="en-US" altLang="zh-CN" b="1" i="1" smtClean="0">
                <a:solidFill>
                  <a:srgbClr val="000000"/>
                </a:solidFill>
                <a:latin typeface="Times New Roman" panose="02020603050405020304" pitchFamily="18" charset="0"/>
                <a:ea typeface="宋体" panose="02010600030101010101" pitchFamily="2" charset="-122"/>
              </a:rPr>
              <a:t>mg</a:t>
            </a:r>
            <a:r>
              <a:rPr lang="en-US" altLang="zh-CN" b="1" smtClean="0">
                <a:solidFill>
                  <a:srgbClr val="000000"/>
                </a:solidFill>
                <a:latin typeface="Times New Roman" panose="02020603050405020304" pitchFamily="18" charset="0"/>
                <a:ea typeface="宋体" panose="02010600030101010101" pitchFamily="2" charset="-122"/>
              </a:rPr>
              <a:t>cos</a:t>
            </a:r>
            <a:r>
              <a:rPr lang="en-US" altLang="zh-CN" b="1" i="1" smtClean="0">
                <a:solidFill>
                  <a:srgbClr val="000000"/>
                </a:solidFill>
                <a:latin typeface="Times New Roman" panose="02020603050405020304" pitchFamily="18" charset="0"/>
                <a:ea typeface="宋体" panose="02010600030101010101" pitchFamily="2" charset="-122"/>
              </a:rPr>
              <a:t>β</a:t>
            </a:r>
            <a:r>
              <a:rPr lang="zh-CN" altLang="zh-CN" b="1" smtClean="0">
                <a:solidFill>
                  <a:srgbClr val="000000"/>
                </a:solidFill>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rPr>
              <a:t>4</a:t>
            </a:r>
            <a:r>
              <a:rPr lang="en-US" altLang="zh-CN" b="1" i="1" smtClean="0">
                <a:solidFill>
                  <a:srgbClr val="000000"/>
                </a:solidFill>
                <a:latin typeface="Times New Roman" panose="02020603050405020304" pitchFamily="18" charset="0"/>
                <a:ea typeface="宋体" panose="02010600030101010101" pitchFamily="2" charset="-122"/>
              </a:rPr>
              <a:t>mg</a:t>
            </a:r>
            <a:r>
              <a:rPr lang="en-US" altLang="zh-CN" b="1" smtClean="0">
                <a:solidFill>
                  <a:srgbClr val="000000"/>
                </a:solidFill>
                <a:latin typeface="Times New Roman" panose="02020603050405020304" pitchFamily="18" charset="0"/>
                <a:ea typeface="宋体" panose="02010600030101010101" pitchFamily="2" charset="-122"/>
              </a:rPr>
              <a:t>cos</a:t>
            </a:r>
            <a:r>
              <a:rPr lang="en-US" altLang="zh-CN" b="1" i="1" smtClean="0">
                <a:solidFill>
                  <a:srgbClr val="000000"/>
                </a:solidFill>
                <a:latin typeface="Times New Roman" panose="02020603050405020304" pitchFamily="18" charset="0"/>
                <a:ea typeface="宋体" panose="02010600030101010101" pitchFamily="2" charset="-122"/>
              </a:rPr>
              <a:t>α</a:t>
            </a:r>
            <a:r>
              <a:rPr lang="zh-CN" altLang="zh-CN" b="1" smtClean="0">
                <a:solidFill>
                  <a:srgbClr val="000000"/>
                </a:solidFill>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smtClean="0">
                <a:solidFill>
                  <a:srgbClr val="000000"/>
                </a:solidFill>
                <a:latin typeface="Times New Roman" panose="02020603050405020304" pitchFamily="18" charset="0"/>
                <a:ea typeface="宋体" panose="02010600030101010101" pitchFamily="2" charset="-122"/>
              </a:rPr>
              <a:t>cos</a:t>
            </a:r>
            <a:r>
              <a:rPr lang="en-US" altLang="zh-CN" b="1" i="1" smtClean="0">
                <a:solidFill>
                  <a:srgbClr val="000000"/>
                </a:solidFill>
                <a:latin typeface="Times New Roman" panose="02020603050405020304" pitchFamily="18" charset="0"/>
                <a:ea typeface="宋体" panose="02010600030101010101" pitchFamily="2" charset="-122"/>
              </a:rPr>
              <a:t>α</a:t>
            </a:r>
            <a:r>
              <a:rPr lang="en-US" altLang="zh-CN" b="1" smtClean="0">
                <a:solidFill>
                  <a:srgbClr val="000000"/>
                </a:solidFill>
                <a:latin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rPr>
              <a:t>cos</a:t>
            </a:r>
            <a:r>
              <a:rPr lang="en-US" altLang="zh-CN" b="1" i="1" smtClean="0">
                <a:solidFill>
                  <a:srgbClr val="000000"/>
                </a:solidFill>
                <a:latin typeface="Times New Roman" panose="02020603050405020304" pitchFamily="18" charset="0"/>
                <a:ea typeface="宋体" panose="02010600030101010101" pitchFamily="2" charset="-122"/>
              </a:rPr>
              <a:t>β</a:t>
            </a:r>
            <a:r>
              <a:rPr lang="zh-CN" altLang="zh-CN" b="1" smtClean="0">
                <a:solidFill>
                  <a:srgbClr val="000000"/>
                </a:solidFill>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rPr>
              <a:t>3</a:t>
            </a:r>
            <a:r>
              <a:rPr lang="en-US" altLang="zh-CN" b="1" smtClean="0">
                <a:solidFill>
                  <a:srgbClr val="000000"/>
                </a:solidFill>
                <a:latin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rPr>
              <a:t>4</a:t>
            </a:r>
            <a:r>
              <a:rPr lang="en-US" altLang="zh-CN" b="1" smtClean="0">
                <a:solidFill>
                  <a:srgbClr val="000000"/>
                </a:solidFill>
                <a:latin typeface="宋体" panose="02010600030101010101" pitchFamily="2" charset="-122"/>
                <a:cs typeface="Times New Roman" panose="02020603050405020304" pitchFamily="18" charset="0"/>
              </a:rPr>
              <a:t>.</a:t>
            </a:r>
            <a:endParaRPr lang="zh-CN" altLang="en-US" dirty="0"/>
          </a:p>
        </p:txBody>
      </p:sp>
      <p:pic>
        <p:nvPicPr>
          <p:cNvPr id="11" name="24解析.eps" descr="id:2147494494;FounderCES"/>
          <p:cNvPicPr/>
          <p:nvPr/>
        </p:nvPicPr>
        <p:blipFill>
          <a:blip r:embed="rId5"/>
          <a:stretch>
            <a:fillRect/>
          </a:stretch>
        </p:blipFill>
        <p:spPr>
          <a:xfrm>
            <a:off x="429152" y="5751840"/>
            <a:ext cx="840740" cy="29972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3105"/>
          </a:xfrm>
        </p:spPr>
        <p:txBody>
          <a:bodyPr/>
          <a:lstStyle/>
          <a:p>
            <a:pPr algn="dist"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现将钩码改为两个弹簧测力计，如图丙所示，在橡皮筋另一端细线上连接两个弹簧测力计，将结点拉至</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点，现使</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大小不变地沿顺时针方向转过某一小角度，保持结点位置不变，相应地使</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的大小及图中</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β</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角发生变化</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则相应的变化可能是</a:t>
            </a:r>
            <a:endPar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sym typeface="+mn-ea"/>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一定增大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可能减小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若增大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β</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角一定减小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若增大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β</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角可能增大</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ef611h.jpg" descr="id:2147494487;FounderCES"/>
          <p:cNvPicPr/>
          <p:nvPr/>
        </p:nvPicPr>
        <p:blipFill>
          <a:blip r:embed="rId1"/>
          <a:stretch>
            <a:fillRect/>
          </a:stretch>
        </p:blipFill>
        <p:spPr>
          <a:xfrm>
            <a:off x="6455246" y="2708920"/>
            <a:ext cx="3349352" cy="1584176"/>
          </a:xfrm>
          <a:prstGeom prst="rect">
            <a:avLst/>
          </a:prstGeom>
        </p:spPr>
      </p:pic>
      <p:sp>
        <p:nvSpPr>
          <p:cNvPr id="5" name="矩形 4"/>
          <p:cNvSpPr/>
          <p:nvPr/>
        </p:nvSpPr>
        <p:spPr>
          <a:xfrm>
            <a:off x="8111430" y="4236651"/>
            <a:ext cx="494045" cy="646331"/>
          </a:xfrm>
          <a:prstGeom prst="rect">
            <a:avLst/>
          </a:prstGeom>
        </p:spPr>
        <p:txBody>
          <a:bodyPr wrap="none">
            <a:spAutoFit/>
          </a:bodyPr>
          <a:lstStyle/>
          <a:p>
            <a:pPr algn="ctr">
              <a:lnSpc>
                <a:spcPct val="150000"/>
              </a:lnSpc>
              <a:spcAft>
                <a:spcPts val="0"/>
              </a:spcAft>
              <a:tabLst>
                <a:tab pos="5941060" algn="l"/>
              </a:tabLst>
            </a:pPr>
            <a:r>
              <a:rPr lang="zh-CN" altLang="zh-CN" sz="2400" dirty="0">
                <a:solidFill>
                  <a:srgbClr val="000000"/>
                </a:solidFill>
                <a:ea typeface="楷体" panose="02010609060101010101" pitchFamily="49" charset="-122"/>
                <a:cs typeface="Times New Roman" panose="02020603050405020304" pitchFamily="18" charset="0"/>
              </a:rPr>
              <a:t>丙</a:t>
            </a:r>
            <a:endParaRPr lang="zh-CN" altLang="zh-CN" sz="1050" dirty="0">
              <a:solidFill>
                <a:srgbClr val="000000"/>
              </a:solidFill>
              <a:cs typeface="Times New Roman" panose="02020603050405020304" pitchFamily="18" charset="0"/>
            </a:endParaRPr>
          </a:p>
        </p:txBody>
      </p:sp>
      <p:sp>
        <p:nvSpPr>
          <p:cNvPr id="6" name="内容占位符 1"/>
          <p:cNvSpPr txBox="1"/>
          <p:nvPr/>
        </p:nvSpPr>
        <p:spPr bwMode="auto">
          <a:xfrm>
            <a:off x="360854" y="5187156"/>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tabLst>
                <a:tab pos="5941060"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rPr>
              <a:t>A</a:t>
            </a:r>
            <a:r>
              <a:rPr lang="zh-CN" altLang="zh-CN" b="1" dirty="0">
                <a:solidFill>
                  <a:srgbClr val="000000"/>
                </a:solidFill>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D</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24答案.eps" descr="id:2147493967;FounderCES"/>
          <p:cNvPicPr/>
          <p:nvPr/>
        </p:nvPicPr>
        <p:blipFill>
          <a:blip r:embed="rId2"/>
          <a:stretch>
            <a:fillRect/>
          </a:stretch>
        </p:blipFill>
        <p:spPr>
          <a:xfrm>
            <a:off x="430424" y="5349757"/>
            <a:ext cx="842082" cy="29999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力的合成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：当物体同时受到几个力的作用时，我们可用一个力来代替它们，且产生的作用效果相同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物理学中把这个力称为那几个力的合力，那几个力则称为这个力的分力</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求几个力的合力的过程称为力的合成</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关系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：合力与分力的</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作用效果相同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hangingPunct="0">
              <a:spcAft>
                <a:spcPts val="0"/>
              </a:spcAft>
              <a:tabLst>
                <a:tab pos="1073150" algn="l"/>
              </a:tabLs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根据平行四边形定则可知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如图</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所示变化</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可以增大</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的同时增大</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β</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角</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如图</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所示变化</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可以增大</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的同时减小</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β</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角</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如图</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所示变化</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可以增大</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而保持</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β</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角不变</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94494;FounderCES"/>
          <p:cNvPicPr/>
          <p:nvPr/>
        </p:nvPicPr>
        <p:blipFill>
          <a:blip r:embed="rId1"/>
          <a:stretch>
            <a:fillRect/>
          </a:stretch>
        </p:blipFill>
        <p:spPr>
          <a:xfrm>
            <a:off x="478582" y="931298"/>
            <a:ext cx="840740" cy="299720"/>
          </a:xfrm>
          <a:prstGeom prst="rect">
            <a:avLst/>
          </a:prstGeom>
        </p:spPr>
      </p:pic>
      <p:pic>
        <p:nvPicPr>
          <p:cNvPr id="4" name="ef612h.jpg" descr="id:2147494501;FounderCES"/>
          <p:cNvPicPr/>
          <p:nvPr/>
        </p:nvPicPr>
        <p:blipFill>
          <a:blip r:embed="rId2"/>
          <a:stretch>
            <a:fillRect/>
          </a:stretch>
        </p:blipFill>
        <p:spPr>
          <a:xfrm>
            <a:off x="1156853" y="2695595"/>
            <a:ext cx="2304228" cy="1403981"/>
          </a:xfrm>
          <a:prstGeom prst="rect">
            <a:avLst/>
          </a:prstGeom>
        </p:spPr>
      </p:pic>
      <p:pic>
        <p:nvPicPr>
          <p:cNvPr id="5" name="ef613h.jpg" descr="id:2147494508;FounderCES"/>
          <p:cNvPicPr/>
          <p:nvPr/>
        </p:nvPicPr>
        <p:blipFill>
          <a:blip r:embed="rId3"/>
          <a:stretch>
            <a:fillRect/>
          </a:stretch>
        </p:blipFill>
        <p:spPr>
          <a:xfrm>
            <a:off x="4757898" y="2696350"/>
            <a:ext cx="2736304" cy="1297289"/>
          </a:xfrm>
          <a:prstGeom prst="rect">
            <a:avLst/>
          </a:prstGeom>
        </p:spPr>
      </p:pic>
      <p:pic>
        <p:nvPicPr>
          <p:cNvPr id="6" name="ef614h.jpg" descr="id:2147494515;FounderCES"/>
          <p:cNvPicPr/>
          <p:nvPr/>
        </p:nvPicPr>
        <p:blipFill>
          <a:blip r:embed="rId4"/>
          <a:stretch>
            <a:fillRect/>
          </a:stretch>
        </p:blipFill>
        <p:spPr>
          <a:xfrm>
            <a:off x="8791019" y="2682074"/>
            <a:ext cx="2577062" cy="1397612"/>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a:spLocks noGrp="1"/>
          </p:cNvSpPr>
          <p:nvPr>
            <p:ph idx="1"/>
          </p:nvPr>
        </p:nvSpPr>
        <p:spPr>
          <a:xfrm>
            <a:off x="360854" y="746120"/>
            <a:ext cx="11485848" cy="5632311"/>
          </a:xfrm>
        </p:spPr>
        <p:txBody>
          <a:bodyPr/>
          <a:lstStyle/>
          <a:p>
            <a:pPr hangingPunct="0">
              <a:spcAft>
                <a:spcPts val="0"/>
              </a:spcAft>
              <a:tabLst>
                <a:tab pos="1614170" algn="l"/>
                <a:tab pos="594042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探究</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两个互成角度的力的合成规律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实验目的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探究两个互成角度的共点力与其合力间的关系</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学习用</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等效的思想</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探究矢量合成的方法</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实验器材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木板</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、橡皮筋、细线、弹簧测力计、图钉、白纸、铅笔、刻度尺、三角板</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实验原理与设计</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让</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两个互成角度的共点力</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作用于某一物体，并产生明显的作用效果；然后用一个力</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来代替</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，产生同样的作用效果</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测出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，比较它们的大小和方向，找出其中的规律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2.eps" descr="id:2147493896;FounderCES"/>
          <p:cNvPicPr/>
          <p:nvPr/>
        </p:nvPicPr>
        <p:blipFill>
          <a:blip r:embed="rId1"/>
          <a:stretch>
            <a:fillRect/>
          </a:stretch>
        </p:blipFill>
        <p:spPr>
          <a:xfrm>
            <a:off x="360855" y="886142"/>
            <a:ext cx="1413871" cy="375988"/>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实验步骤</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在铺有白纸的木板上，将橡皮筋一端用图钉固定于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点，另一端与两细线打一个结点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两细线分别挂上测力计</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ww83.jpg" descr="id:2147494270;FounderCES"/>
          <p:cNvPicPr/>
          <p:nvPr/>
        </p:nvPicPr>
        <p:blipFill>
          <a:blip r:embed="rId1"/>
          <a:stretch>
            <a:fillRect/>
          </a:stretch>
        </p:blipFill>
        <p:spPr>
          <a:xfrm>
            <a:off x="4943078" y="2636912"/>
            <a:ext cx="3456384" cy="265044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ph idx="1"/>
          </p:nvPr>
        </p:nvSpPr>
        <p:spPr>
          <a:xfrm>
            <a:off x="360854" y="746120"/>
            <a:ext cx="11485848" cy="1130246"/>
          </a:xfrm>
        </p:spPr>
        <p:txBody>
          <a:bodyPr/>
          <a:lstStyle/>
          <a:p>
            <a:pPr hangingPunct="0">
              <a:spcAft>
                <a:spcPts val="0"/>
              </a:spcAft>
              <a:tabLst>
                <a:tab pos="5941060"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分别用力拉两只测力计，用铅笔标出结点</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被拉伸到的位置，记为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记下此时两只测力计的示数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，并沿两细线标记出力的方向</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ww83c.jpg" descr="id:2147494277;FounderCES"/>
          <p:cNvPicPr/>
          <p:nvPr/>
        </p:nvPicPr>
        <p:blipFill>
          <a:blip r:embed="rId1"/>
          <a:stretch>
            <a:fillRect/>
          </a:stretch>
        </p:blipFill>
        <p:spPr>
          <a:xfrm>
            <a:off x="4511030" y="2204864"/>
            <a:ext cx="3315379" cy="2451532"/>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23823"/>
          </a:xfrm>
        </p:spPr>
        <p:txBody>
          <a:bodyPr/>
          <a:lstStyle/>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用力拉一只测力计，同样将结点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拉到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处，记下此时测力计的示数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，并沿细线标记出力的方向</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sz="1050" b="1"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sz="105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sz="1050" b="1"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5941060" algn="l"/>
              </a:tabLst>
            </a:pP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用力的图示画出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及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ww83b.jpg" descr="id:2147494284;FounderCES"/>
          <p:cNvPicPr/>
          <p:nvPr/>
        </p:nvPicPr>
        <p:blipFill>
          <a:blip r:embed="rId1"/>
          <a:stretch>
            <a:fillRect/>
          </a:stretch>
        </p:blipFill>
        <p:spPr>
          <a:xfrm>
            <a:off x="3934966" y="1878691"/>
            <a:ext cx="4819943" cy="85908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数据分析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比较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的大小和方向，找出三者之间的关系</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实验结论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的合力，</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满足等效替代关系</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a:spLocks noGrp="1"/>
          </p:cNvSpPr>
          <p:nvPr>
            <p:ph idx="1"/>
          </p:nvPr>
        </p:nvSpPr>
        <p:spPr>
          <a:xfrm>
            <a:off x="360854" y="746120"/>
            <a:ext cx="11485848" cy="2238241"/>
          </a:xfrm>
        </p:spPr>
        <p:txBody>
          <a:bodyPr/>
          <a:lstStyle/>
          <a:p>
            <a:pPr hangingPunct="0">
              <a:spcAft>
                <a:spcPts val="0"/>
              </a:spcAft>
              <a:tabLst>
                <a:tab pos="1524000" algn="l"/>
                <a:tab pos="594042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平行四边形定则</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平行四边形定则</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：若以表示互成角度的两共点力的有向线段为邻边作</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平行四边形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，则两邻边间的对角线所对应的这条有向线段就表示这两个共点力的合力的大小和方向</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如图所示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，这就是共点力合成所遵循的</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平行四边形定则</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3.eps" descr="id:2147493903;FounderCES"/>
          <p:cNvPicPr/>
          <p:nvPr/>
        </p:nvPicPr>
        <p:blipFill>
          <a:blip r:embed="rId1"/>
          <a:stretch>
            <a:fillRect/>
          </a:stretch>
        </p:blipFill>
        <p:spPr>
          <a:xfrm>
            <a:off x="360854" y="898133"/>
            <a:ext cx="1426973" cy="379472"/>
          </a:xfrm>
          <a:prstGeom prst="rect">
            <a:avLst/>
          </a:prstGeom>
        </p:spPr>
      </p:pic>
      <p:pic>
        <p:nvPicPr>
          <p:cNvPr id="5" name="ww84.jpg" descr="id:2147494298;FounderCES"/>
          <p:cNvPicPr/>
          <p:nvPr/>
        </p:nvPicPr>
        <p:blipFill>
          <a:blip r:embed="rId2"/>
          <a:stretch>
            <a:fillRect/>
          </a:stretch>
        </p:blipFill>
        <p:spPr>
          <a:xfrm>
            <a:off x="4655047" y="3212976"/>
            <a:ext cx="2880320" cy="2428379"/>
          </a:xfrm>
          <a:prstGeom prst="rect">
            <a:avLst/>
          </a:prstGeom>
        </p:spPr>
      </p:pic>
    </p:spTree>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3761</Words>
  <Application>WPS 演示</Application>
  <PresentationFormat>自定义</PresentationFormat>
  <Paragraphs>154</Paragraphs>
  <Slides>30</Slides>
  <Notes>0</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30</vt:i4>
      </vt:variant>
    </vt:vector>
  </HeadingPairs>
  <TitlesOfParts>
    <vt:vector size="42" baseType="lpstr">
      <vt:lpstr>Arial</vt:lpstr>
      <vt:lpstr>宋体</vt:lpstr>
      <vt:lpstr>Wingdings</vt:lpstr>
      <vt:lpstr>Times New Roman</vt:lpstr>
      <vt:lpstr>楷体</vt:lpstr>
      <vt:lpstr>微软雅黑</vt:lpstr>
      <vt:lpstr>黑体</vt:lpstr>
      <vt:lpstr>Arial Unicode MS</vt:lpstr>
      <vt:lpstr>Calibri</vt:lpstr>
      <vt:lpstr>仿宋</vt:lpstr>
      <vt:lpstr>Cambria Math</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徐启全</cp:lastModifiedBy>
  <cp:revision>386</cp:revision>
  <dcterms:created xsi:type="dcterms:W3CDTF">2020-11-06T05:24:00Z</dcterms:created>
  <dcterms:modified xsi:type="dcterms:W3CDTF">2025-06-21T03:16:51Z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2052-12.1.0.21541</vt:lpwstr>
  </property>
  <property fmtid="{D5CDD505-2E9C-101B-9397-08002B2CF9AE}" pid="3" name="ICV">
    <vt:lpwstr>DA073B28145942CDBFD74159D039BF7F_12</vt:lpwstr>
  </property>
</Properties>
</file>